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Robo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228"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Welcome to SB251 License and IDs Training.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d03e962e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d03e962e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Now let’s tackle our final learning objective for this training. Identifying which documents an applicant will need. Let’s revisit our two scenarios from earlier.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Anna was our student here on an Education Visa and she was looking to get an ID card. She has her Passport issued by England and her U.S. Visa. What else would she need?</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Anna needs 1 piece of proof of current Colorado Residency, and ideally her I-94 form.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d03e962e8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d03e962e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Ross was our migrant worker from Mexico who wanted to get a Drivers License. Upon further questioning, you discover that he does not have a visa or employment authorization documents, meaning he is unable to demonstrate lawful presence. He has his Mexico passport, Tax filings from the previous year, and an ITIN card. What else does he need?</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Ross needs to sign the lawful presence affidavit and provide 1 piece of proof of current Colorado Residency.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d03e962e8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d03e962e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That wraps up the SB251 License and IDs training. By now you should be able to: determining if someone qualifies for the SB251 program, determining what license or ID they would need, and identifying which documents an applicant will need.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Something to keep in mind is that while this training covered the material and content you need to successfully handle SB251 license and ids, it did not cover the customer service challenges that come with this program. Please remember that you are the face of the DMV and that we are customer service oriented. It’s important to handle all situations with a smile and by being polite. If you feel like you are unable to control a situation and an applicant is becoming frustrated and rude do not hesitate to ask for assistance from your manager.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Are there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7cf6502806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7cf650280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Who qualifies for SB251?</a:t>
            </a:r>
            <a:endParaRPr/>
          </a:p>
          <a:p>
            <a:pPr marL="0" lvl="0" indent="0" algn="l" rtl="0">
              <a:lnSpc>
                <a:spcPct val="115000"/>
              </a:lnSpc>
              <a:spcBef>
                <a:spcPts val="0"/>
              </a:spcBef>
              <a:spcAft>
                <a:spcPts val="0"/>
              </a:spcAft>
              <a:buNone/>
            </a:pPr>
            <a:r>
              <a:rPr lang="en"/>
              <a:t>The SB251 Licenses and IDs are for non-US citizens. That means those that are able to demonstrate temporary lawful presence, such as those here on visas, with employment authorization documents, or refugee/asylum seekers, and those that are not able to demonstrate lawful presence, such as undocumented immigrants.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f6502806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f650280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What Licenses and IDs are covered by the SB251 program?</a:t>
            </a:r>
            <a:endParaRPr/>
          </a:p>
          <a:p>
            <a:pPr marL="0" lvl="0" indent="0" algn="l" rtl="0">
              <a:lnSpc>
                <a:spcPct val="115000"/>
              </a:lnSpc>
              <a:spcBef>
                <a:spcPts val="0"/>
              </a:spcBef>
              <a:spcAft>
                <a:spcPts val="0"/>
              </a:spcAft>
              <a:buNone/>
            </a:pPr>
            <a:r>
              <a:rPr lang="en"/>
              <a:t>Both temporary legal immigrants and undocumented immigrants are able to apply for Driver License (minor and adult), Motorcycle Endorsements, and Identification Cards. Only temporary legal immigrants are able to apply for Commercial Drivers Licenses. All Licenses and IDs will be marked with a black banner that says “Not Valid for Federal Identification, Voting or Public Benefit Purposes.”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This leads us into two of our learning objectives for the course: Determining if someone qualifies for the SB251 program and determining what license or ID they would need.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I am going to read you a couple of scenarios that you may experience in your own daily work life. While I do so think about if the person is qualified for the SB251 program and what License or ID they would need.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6ab69d753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6ab69d753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Anna is from England and is studying for a Master’s in Art Design through an Education Visa. She wants to be able to go downtown to the clubs with her classmates. She uses public transportation to get around town.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Yes, Anna is here on a visa so she can demonstrate a temporary lawful presence needed to get an identification card or a driver’s license.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6ab69d753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6ab69d75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Ross was born in Mexico and is 20 years old. He wants to be able to drive his fellow farm-workers to the job site. He works as part of a migrant working group that travels from Mexico to work the harvest season before returning home.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Yes, Ross is not a US citizen. Based on the information given in the scenario you are not able to determine if he is able to demonstrate a temporary lawful presence or not. He would still qualify for a driver's license but potentially not a Commercial Drivers License.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6ab69d753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6ab69d753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Mia has dual citizenship in Canada and the US. She is 15 and is ready to start driving.</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No, Mia has US citizenship so she will get to go down another route to get her minors driver’s license.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6ab69d75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6ab69d7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Since the documents that are needed are different for each category let's divide them up. Let’s start with those that are temporary legal immigrants. Go ahead and open your pamphlet to the right. You should see a section titled “Required Documents for Temporary Legal Immigrants.” Temporary legal immigrants need to provide proof of name, date of birth, identity, and current Colorado residence. Each category shows which documents would be accepted as proof. For Name, Date of Birth, and Identity there are a couple of documents that provide all of this information that can be found in the top left-most box.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d03e962e8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d03e962e8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Now let’s go over what is needed for undocumented immigrants. Close your pamphlet so you are looking at the flow chart, then open it to the left. You should see 2 sections with a list of DMVs at the top. These are the three DMVs that are able to process SB251 applications for Undocumented Immigrants. They are located in Westgate, Grand Junction, and Colorado Springs.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6ab69d753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6ab69d75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Below the DMVs is the list of required documents. Undocumented immigrants have to provide proof of name, date of birth, identity, individual taxpayer identification number (ITIN), and demonstrate proof of Colorado Residency. An additional requirement for undocumented immigrants is the requirement to sign an affidavit claiming they applied to be lawfully present within the US or that they will do so as soon as they are eligible. The DMV provides these affidavits. Let’s take a moment to look at the Demonstrate Proof of Colorado Residency requirement as it can be a bit tricky. There are two options for this requirement. The first is to sign an affidavit claiming you are a current resident, provide 1 piece of proof from the bottom box, and also provide Proof of Return Filings aka tax returns. The other option is to sign an affidavit claiming you have been a resident for 24 months, then provide 3 pieces of proof from the bottom box, 1 from each correct date range (0-12 months, 12-24 months, and 24-30 months). A common question that gets asked about the required documents is if they need to be in English. The answer is yes they must be translated to English before the appointment as the DMV does not offer translation services. The original document must also be present.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rgbClr val="D0E0E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600">
                <a:solidFill>
                  <a:schemeClr val="dk1"/>
                </a:solidFill>
                <a:latin typeface="Arial"/>
                <a:ea typeface="Arial"/>
                <a:cs typeface="Arial"/>
                <a:sym typeface="Arial"/>
              </a:rPr>
              <a:t>DMV SB251 License and IDs Training</a:t>
            </a:r>
            <a:endParaRPr sz="3600">
              <a:solidFill>
                <a:schemeClr val="dk1"/>
              </a:solidFill>
            </a:endParaRPr>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Presented By: Melissa Suit</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title"/>
          </p:nvPr>
        </p:nvSpPr>
        <p:spPr>
          <a:xfrm>
            <a:off x="311700" y="1019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Scenario 1:</a:t>
            </a:r>
            <a:endParaRPr sz="2400"/>
          </a:p>
        </p:txBody>
      </p:sp>
      <p:sp>
        <p:nvSpPr>
          <p:cNvPr id="152" name="Google Shape;152;p22"/>
          <p:cNvSpPr txBox="1">
            <a:spLocks noGrp="1"/>
          </p:cNvSpPr>
          <p:nvPr>
            <p:ph type="body" idx="1"/>
          </p:nvPr>
        </p:nvSpPr>
        <p:spPr>
          <a:xfrm>
            <a:off x="311700" y="1839475"/>
            <a:ext cx="4694400" cy="19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Anna was our student here on an Education Visa and she was looking to get an ID card. She has her Passport issued by England and her U.S. Visa. What else would she need?</a:t>
            </a:r>
            <a:endParaRPr>
              <a:solidFill>
                <a:srgbClr val="000000"/>
              </a:solidFill>
              <a:latin typeface="Arial"/>
              <a:ea typeface="Arial"/>
              <a:cs typeface="Arial"/>
              <a:sym typeface="Arial"/>
            </a:endParaRPr>
          </a:p>
        </p:txBody>
      </p:sp>
      <p:pic>
        <p:nvPicPr>
          <p:cNvPr id="153" name="Google Shape;153;p22"/>
          <p:cNvPicPr preferRelativeResize="0"/>
          <p:nvPr/>
        </p:nvPicPr>
        <p:blipFill>
          <a:blip r:embed="rId3">
            <a:alphaModFix/>
          </a:blip>
          <a:stretch>
            <a:fillRect/>
          </a:stretch>
        </p:blipFill>
        <p:spPr>
          <a:xfrm>
            <a:off x="5341225" y="1290646"/>
            <a:ext cx="3212225" cy="2139325"/>
          </a:xfrm>
          <a:prstGeom prst="rect">
            <a:avLst/>
          </a:prstGeom>
          <a:noFill/>
          <a:ln>
            <a:noFill/>
          </a:ln>
        </p:spPr>
      </p:pic>
      <p:sp>
        <p:nvSpPr>
          <p:cNvPr id="154" name="Google Shape;154;p22"/>
          <p:cNvSpPr txBox="1"/>
          <p:nvPr/>
        </p:nvSpPr>
        <p:spPr>
          <a:xfrm>
            <a:off x="347250" y="3843275"/>
            <a:ext cx="5563200" cy="1049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t>1 piece of proof of current Colorado Residency</a:t>
            </a:r>
            <a:endParaRPr sz="1800"/>
          </a:p>
          <a:p>
            <a:pPr marL="457200" lvl="0" indent="-342900" algn="l" rtl="0">
              <a:lnSpc>
                <a:spcPct val="115000"/>
              </a:lnSpc>
              <a:spcBef>
                <a:spcPts val="0"/>
              </a:spcBef>
              <a:spcAft>
                <a:spcPts val="0"/>
              </a:spcAft>
              <a:buSzPts val="1800"/>
              <a:buChar char="-"/>
            </a:pPr>
            <a:r>
              <a:rPr lang="en" sz="1800"/>
              <a:t>Ideally her I-94 form </a:t>
            </a:r>
            <a:endParaRPr sz="1800">
              <a:latin typeface="Roboto"/>
              <a:ea typeface="Roboto"/>
              <a:cs typeface="Roboto"/>
              <a:sym typeface="Roboto"/>
            </a:endParaRPr>
          </a:p>
        </p:txBody>
      </p:sp>
      <p:sp>
        <p:nvSpPr>
          <p:cNvPr id="155" name="Google Shape;155;p22"/>
          <p:cNvSpPr txBox="1"/>
          <p:nvPr/>
        </p:nvSpPr>
        <p:spPr>
          <a:xfrm>
            <a:off x="390550" y="65900"/>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rPr>
              <a:t>Learning Objectives: </a:t>
            </a:r>
            <a:endParaRPr sz="2400">
              <a:solidFill>
                <a:schemeClr val="dk1"/>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Identifying which documents an applicant needs.</a:t>
            </a: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000"/>
                                        <p:tgtEl>
                                          <p:spTgt spid="151"/>
                                        </p:tgtEl>
                                      </p:cBhvr>
                                    </p:animEffect>
                                  </p:childTnLst>
                                </p:cTn>
                              </p:par>
                              <p:par>
                                <p:cTn id="13" presetID="10" presetClass="entr" presetSubtype="0" fill="hold" nodeType="withEffect">
                                  <p:stCondLst>
                                    <p:cond delay="0"/>
                                  </p:stCondLst>
                                  <p:childTnLst>
                                    <p:set>
                                      <p:cBhvr>
                                        <p:cTn id="14" dur="1" fill="hold">
                                          <p:stCondLst>
                                            <p:cond delay="0"/>
                                          </p:stCondLst>
                                        </p:cTn>
                                        <p:tgtEl>
                                          <p:spTgt spid="152"/>
                                        </p:tgtEl>
                                        <p:attrNameLst>
                                          <p:attrName>style.visibility</p:attrName>
                                        </p:attrNameLst>
                                      </p:cBhvr>
                                      <p:to>
                                        <p:strVal val="visible"/>
                                      </p:to>
                                    </p:set>
                                    <p:animEffect transition="in" filter="fade">
                                      <p:cBhvr>
                                        <p:cTn id="15" dur="1000"/>
                                        <p:tgtEl>
                                          <p:spTgt spid="152"/>
                                        </p:tgtEl>
                                      </p:cBhvr>
                                    </p:animEffect>
                                  </p:childTnLst>
                                </p:cTn>
                              </p:par>
                              <p:par>
                                <p:cTn id="16" presetID="10" presetClass="entr" presetSubtype="0"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10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fade">
                                      <p:cBhvr>
                                        <p:cTn id="23"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311700" y="1814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2:</a:t>
            </a:r>
            <a:endParaRPr/>
          </a:p>
        </p:txBody>
      </p:sp>
      <p:sp>
        <p:nvSpPr>
          <p:cNvPr id="161" name="Google Shape;161;p23"/>
          <p:cNvSpPr txBox="1">
            <a:spLocks noGrp="1"/>
          </p:cNvSpPr>
          <p:nvPr>
            <p:ph type="body" idx="1"/>
          </p:nvPr>
        </p:nvSpPr>
        <p:spPr>
          <a:xfrm>
            <a:off x="3826875" y="772675"/>
            <a:ext cx="5005500" cy="12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Ross was our migrant worker from Mexico who wanted to get a Drivers License. Upon further questioning, you discover that he does not have a visa or employment authorization documents, meaning he is unable to demonstrate lawful presence. He has his Mexico passport, tax filings from the previous year, and an ITIN card. What else does he need?</a:t>
            </a:r>
            <a:endParaRPr/>
          </a:p>
        </p:txBody>
      </p:sp>
      <p:pic>
        <p:nvPicPr>
          <p:cNvPr id="162" name="Google Shape;162;p23"/>
          <p:cNvPicPr preferRelativeResize="0"/>
          <p:nvPr/>
        </p:nvPicPr>
        <p:blipFill>
          <a:blip r:embed="rId3">
            <a:alphaModFix/>
          </a:blip>
          <a:stretch>
            <a:fillRect/>
          </a:stretch>
        </p:blipFill>
        <p:spPr>
          <a:xfrm>
            <a:off x="228600" y="982975"/>
            <a:ext cx="3291074" cy="2194050"/>
          </a:xfrm>
          <a:prstGeom prst="rect">
            <a:avLst/>
          </a:prstGeom>
          <a:noFill/>
          <a:ln>
            <a:noFill/>
          </a:ln>
        </p:spPr>
      </p:pic>
      <p:sp>
        <p:nvSpPr>
          <p:cNvPr id="163" name="Google Shape;163;p23"/>
          <p:cNvSpPr txBox="1"/>
          <p:nvPr/>
        </p:nvSpPr>
        <p:spPr>
          <a:xfrm>
            <a:off x="259475" y="3838450"/>
            <a:ext cx="5034900" cy="962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sz="1800"/>
              <a:t>Sign the lawful presence affidavit </a:t>
            </a:r>
            <a:endParaRPr sz="1800"/>
          </a:p>
          <a:p>
            <a:pPr marL="457200" lvl="0" indent="-342900" algn="l" rtl="0">
              <a:lnSpc>
                <a:spcPct val="115000"/>
              </a:lnSpc>
              <a:spcBef>
                <a:spcPts val="0"/>
              </a:spcBef>
              <a:spcAft>
                <a:spcPts val="0"/>
              </a:spcAft>
              <a:buSzPts val="1800"/>
              <a:buChar char="-"/>
            </a:pPr>
            <a:r>
              <a:rPr lang="en" sz="1800"/>
              <a:t>Provide 1 piece of proof of current Colorado Residency. </a:t>
            </a:r>
            <a:endParaRPr sz="18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par>
                                <p:cTn id="8" presetID="10" presetClass="entr" presetSubtype="0" fill="hold" nodeType="withEffect">
                                  <p:stCondLst>
                                    <p:cond delay="0"/>
                                  </p:stCondLst>
                                  <p:childTnLst>
                                    <p:set>
                                      <p:cBhvr>
                                        <p:cTn id="9" dur="1" fill="hold">
                                          <p:stCondLst>
                                            <p:cond delay="0"/>
                                          </p:stCondLst>
                                        </p:cTn>
                                        <p:tgtEl>
                                          <p:spTgt spid="162"/>
                                        </p:tgtEl>
                                        <p:attrNameLst>
                                          <p:attrName>style.visibility</p:attrName>
                                        </p:attrNameLst>
                                      </p:cBhvr>
                                      <p:to>
                                        <p:strVal val="visible"/>
                                      </p:to>
                                    </p:set>
                                    <p:animEffect transition="in" filter="fade">
                                      <p:cBhvr>
                                        <p:cTn id="10" dur="1000"/>
                                        <p:tgtEl>
                                          <p:spTgt spid="162"/>
                                        </p:tgtEl>
                                      </p:cBhvr>
                                    </p:animEffect>
                                  </p:childTnLst>
                                </p:cTn>
                              </p:par>
                              <p:par>
                                <p:cTn id="11" presetID="10"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1000"/>
                                        <p:tgtEl>
                                          <p:spTgt spid="16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fade">
                                      <p:cBhvr>
                                        <p:cTn id="18"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Wrap-Up</a:t>
            </a:r>
            <a:endParaRPr sz="2400"/>
          </a:p>
        </p:txBody>
      </p:sp>
      <p:sp>
        <p:nvSpPr>
          <p:cNvPr id="169" name="Google Shape;169;p24"/>
          <p:cNvSpPr txBox="1">
            <a:spLocks noGrp="1"/>
          </p:cNvSpPr>
          <p:nvPr>
            <p:ph type="body" idx="1"/>
          </p:nvPr>
        </p:nvSpPr>
        <p:spPr>
          <a:xfrm>
            <a:off x="311700" y="925075"/>
            <a:ext cx="8520600" cy="156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Objectives</a:t>
            </a:r>
            <a:endParaRPr/>
          </a:p>
          <a:p>
            <a:pPr marL="457200" lvl="0" indent="-342900" algn="l" rtl="0">
              <a:spcBef>
                <a:spcPts val="1600"/>
              </a:spcBef>
              <a:spcAft>
                <a:spcPts val="0"/>
              </a:spcAft>
              <a:buSzPts val="1800"/>
              <a:buFont typeface="Arial"/>
              <a:buChar char="-"/>
            </a:pPr>
            <a:r>
              <a:rPr lang="en">
                <a:latin typeface="Arial"/>
                <a:ea typeface="Arial"/>
                <a:cs typeface="Arial"/>
                <a:sym typeface="Arial"/>
              </a:rPr>
              <a:t>Determine if person qualifies for SB251 program.</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Determine what license or ID needed. </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Identifying which documents an applicant needs.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70" name="Google Shape;170;p24"/>
          <p:cNvSpPr txBox="1"/>
          <p:nvPr/>
        </p:nvSpPr>
        <p:spPr>
          <a:xfrm>
            <a:off x="311700" y="2723100"/>
            <a:ext cx="7086000" cy="44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2"/>
                </a:solidFill>
              </a:rPr>
              <a:t>Customer Service Oriented</a:t>
            </a:r>
            <a:endParaRPr sz="1800">
              <a:solidFill>
                <a:schemeClr val="dk2"/>
              </a:solidFill>
            </a:endParaRPr>
          </a:p>
          <a:p>
            <a:pPr marL="0" lvl="0" indent="0" algn="l" rtl="0">
              <a:lnSpc>
                <a:spcPct val="115000"/>
              </a:lnSpc>
              <a:spcBef>
                <a:spcPts val="0"/>
              </a:spcBef>
              <a:spcAft>
                <a:spcPts val="0"/>
              </a:spcAft>
              <a:buNone/>
            </a:pPr>
            <a:endParaRPr sz="1800">
              <a:solidFill>
                <a:schemeClr val="dk2"/>
              </a:solidFill>
            </a:endParaRPr>
          </a:p>
          <a:p>
            <a:pPr marL="0" lvl="0" indent="0" algn="l" rtl="0">
              <a:lnSpc>
                <a:spcPct val="115000"/>
              </a:lnSpc>
              <a:spcBef>
                <a:spcPts val="0"/>
              </a:spcBef>
              <a:spcAft>
                <a:spcPts val="0"/>
              </a:spcAft>
              <a:buNone/>
            </a:pPr>
            <a:endParaRPr>
              <a:latin typeface="Roboto"/>
              <a:ea typeface="Roboto"/>
              <a:cs typeface="Roboto"/>
              <a:sym typeface="Roboto"/>
            </a:endParaRPr>
          </a:p>
        </p:txBody>
      </p:sp>
      <p:sp>
        <p:nvSpPr>
          <p:cNvPr id="171" name="Google Shape;171;p24"/>
          <p:cNvSpPr txBox="1"/>
          <p:nvPr/>
        </p:nvSpPr>
        <p:spPr>
          <a:xfrm>
            <a:off x="311700" y="3552425"/>
            <a:ext cx="3000000" cy="44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chemeClr val="dk2"/>
                </a:solidFill>
              </a:rPr>
              <a:t>Are there any Questions</a:t>
            </a:r>
            <a:endParaRPr/>
          </a:p>
        </p:txBody>
      </p:sp>
      <p:pic>
        <p:nvPicPr>
          <p:cNvPr id="172" name="Google Shape;172;p24"/>
          <p:cNvPicPr preferRelativeResize="0"/>
          <p:nvPr/>
        </p:nvPicPr>
        <p:blipFill>
          <a:blip r:embed="rId3">
            <a:alphaModFix/>
          </a:blip>
          <a:stretch>
            <a:fillRect/>
          </a:stretch>
        </p:blipFill>
        <p:spPr>
          <a:xfrm>
            <a:off x="4964813" y="2828100"/>
            <a:ext cx="2219325" cy="2066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par>
                                <p:cTn id="8" presetID="10"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fade">
                                      <p:cBhvr>
                                        <p:cTn id="10" dur="10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fade">
                                      <p:cBhvr>
                                        <p:cTn id="15" dur="1000"/>
                                        <p:tgtEl>
                                          <p:spTgt spid="1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1"/>
                                        </p:tgtEl>
                                        <p:attrNameLst>
                                          <p:attrName>style.visibility</p:attrName>
                                        </p:attrNameLst>
                                      </p:cBhvr>
                                      <p:to>
                                        <p:strVal val="visible"/>
                                      </p:to>
                                    </p:set>
                                    <p:animEffect transition="in" filter="fade">
                                      <p:cBhvr>
                                        <p:cTn id="20" dur="1000"/>
                                        <p:tgtEl>
                                          <p:spTgt spid="171"/>
                                        </p:tgtEl>
                                      </p:cBhvr>
                                    </p:animEffect>
                                  </p:childTnLst>
                                </p:cTn>
                              </p:par>
                              <p:par>
                                <p:cTn id="21" presetID="10" presetClass="entr" presetSubtype="0" fill="hold" nodeType="with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fade">
                                      <p:cBhvr>
                                        <p:cTn id="23"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1835700" y="410000"/>
            <a:ext cx="4332600" cy="607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B5394"/>
                </a:solidFill>
                <a:latin typeface="Arial"/>
                <a:ea typeface="Arial"/>
                <a:cs typeface="Arial"/>
                <a:sym typeface="Arial"/>
              </a:rPr>
              <a:t>Who qualifies for SB251?</a:t>
            </a:r>
            <a:endParaRPr sz="2400">
              <a:solidFill>
                <a:srgbClr val="0B5394"/>
              </a:solidFill>
            </a:endParaRPr>
          </a:p>
        </p:txBody>
      </p:sp>
      <p:sp>
        <p:nvSpPr>
          <p:cNvPr id="92" name="Google Shape;92;p14"/>
          <p:cNvSpPr txBox="1">
            <a:spLocks noGrp="1"/>
          </p:cNvSpPr>
          <p:nvPr>
            <p:ph type="body" idx="1"/>
          </p:nvPr>
        </p:nvSpPr>
        <p:spPr>
          <a:xfrm>
            <a:off x="311700" y="1153675"/>
            <a:ext cx="4745100" cy="219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Demonstrate temporary lawful presence</a:t>
            </a:r>
            <a:endParaRPr/>
          </a:p>
          <a:p>
            <a:pPr marL="914400" lvl="1" indent="-317500" algn="l" rtl="0">
              <a:spcBef>
                <a:spcPts val="0"/>
              </a:spcBef>
              <a:spcAft>
                <a:spcPts val="0"/>
              </a:spcAft>
              <a:buSzPts val="1400"/>
              <a:buChar char="-"/>
            </a:pPr>
            <a:r>
              <a:rPr lang="en"/>
              <a:t>Work, Travel, Education Visas</a:t>
            </a:r>
            <a:endParaRPr/>
          </a:p>
          <a:p>
            <a:pPr marL="914400" lvl="1" indent="-317500" algn="l" rtl="0">
              <a:spcBef>
                <a:spcPts val="0"/>
              </a:spcBef>
              <a:spcAft>
                <a:spcPts val="0"/>
              </a:spcAft>
              <a:buSzPts val="1400"/>
              <a:buChar char="-"/>
            </a:pPr>
            <a:r>
              <a:rPr lang="en"/>
              <a:t>Employment Authorization Documents</a:t>
            </a:r>
            <a:endParaRPr/>
          </a:p>
          <a:p>
            <a:pPr marL="914400" lvl="1" indent="-317500" algn="l" rtl="0">
              <a:spcBef>
                <a:spcPts val="0"/>
              </a:spcBef>
              <a:spcAft>
                <a:spcPts val="0"/>
              </a:spcAft>
              <a:buSzPts val="1400"/>
              <a:buChar char="-"/>
            </a:pPr>
            <a:r>
              <a:rPr lang="en"/>
              <a:t>Refugee or Asylum Seekers </a:t>
            </a:r>
            <a:endParaRPr/>
          </a:p>
          <a:p>
            <a:pPr marL="914400" lvl="0" indent="0" algn="l" rtl="0">
              <a:spcBef>
                <a:spcPts val="1600"/>
              </a:spcBef>
              <a:spcAft>
                <a:spcPts val="0"/>
              </a:spcAft>
              <a:buNone/>
            </a:pPr>
            <a:endParaRPr/>
          </a:p>
          <a:p>
            <a:pPr marL="457200" lvl="0" indent="-342900" algn="l" rtl="0">
              <a:spcBef>
                <a:spcPts val="1600"/>
              </a:spcBef>
              <a:spcAft>
                <a:spcPts val="0"/>
              </a:spcAft>
              <a:buSzPts val="1800"/>
              <a:buChar char="-"/>
            </a:pPr>
            <a:r>
              <a:rPr lang="en"/>
              <a:t>Unable to demonstrate lawful presence</a:t>
            </a:r>
            <a:endParaRPr/>
          </a:p>
          <a:p>
            <a:pPr marL="914400" lvl="1" indent="-317500" algn="l" rtl="0">
              <a:spcBef>
                <a:spcPts val="0"/>
              </a:spcBef>
              <a:spcAft>
                <a:spcPts val="0"/>
              </a:spcAft>
              <a:buSzPts val="1400"/>
              <a:buChar char="-"/>
            </a:pPr>
            <a:r>
              <a:rPr lang="en"/>
              <a:t>Undocumented Immigrants</a:t>
            </a:r>
            <a:endParaRPr/>
          </a:p>
        </p:txBody>
      </p:sp>
      <p:pic>
        <p:nvPicPr>
          <p:cNvPr id="93" name="Google Shape;93;p14"/>
          <p:cNvPicPr preferRelativeResize="0"/>
          <p:nvPr/>
        </p:nvPicPr>
        <p:blipFill>
          <a:blip r:embed="rId3">
            <a:alphaModFix/>
          </a:blip>
          <a:stretch>
            <a:fillRect/>
          </a:stretch>
        </p:blipFill>
        <p:spPr>
          <a:xfrm>
            <a:off x="5183045" y="1229875"/>
            <a:ext cx="3762930" cy="2198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1000"/>
                                        <p:tgtEl>
                                          <p:spTgt spid="92"/>
                                        </p:tgtEl>
                                      </p:cBhvr>
                                    </p:animEffect>
                                  </p:childTnLst>
                                </p:cTn>
                              </p:par>
                              <p:par>
                                <p:cTn id="11" presetID="10" presetClass="entr" presetSubtype="0" fill="hold"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181400"/>
            <a:ext cx="8520600" cy="607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latin typeface="Arial"/>
                <a:ea typeface="Arial"/>
                <a:cs typeface="Arial"/>
                <a:sym typeface="Arial"/>
              </a:rPr>
              <a:t>What Licenses and IDs are covered by the SB251 program?</a:t>
            </a:r>
            <a:endParaRPr sz="2400"/>
          </a:p>
        </p:txBody>
      </p:sp>
      <p:sp>
        <p:nvSpPr>
          <p:cNvPr id="99" name="Google Shape;99;p15"/>
          <p:cNvSpPr txBox="1">
            <a:spLocks noGrp="1"/>
          </p:cNvSpPr>
          <p:nvPr>
            <p:ph type="body" idx="1"/>
          </p:nvPr>
        </p:nvSpPr>
        <p:spPr>
          <a:xfrm>
            <a:off x="4058375" y="1207950"/>
            <a:ext cx="4773900" cy="143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a:buChar char="-"/>
            </a:pPr>
            <a:r>
              <a:rPr lang="en">
                <a:latin typeface="Arial"/>
                <a:ea typeface="Arial"/>
                <a:cs typeface="Arial"/>
                <a:sym typeface="Arial"/>
              </a:rPr>
              <a:t>Drivers License and Permits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Identification Cards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Motorcycle Endorsements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
                <a:latin typeface="Arial"/>
                <a:ea typeface="Arial"/>
                <a:cs typeface="Arial"/>
                <a:sym typeface="Arial"/>
              </a:rPr>
              <a:t>Commercial Drivers License</a:t>
            </a:r>
            <a:endParaRPr>
              <a:latin typeface="Arial"/>
              <a:ea typeface="Arial"/>
              <a:cs typeface="Arial"/>
              <a:sym typeface="Arial"/>
            </a:endParaRPr>
          </a:p>
        </p:txBody>
      </p:sp>
      <p:pic>
        <p:nvPicPr>
          <p:cNvPr id="100" name="Google Shape;100;p15"/>
          <p:cNvPicPr preferRelativeResize="0"/>
          <p:nvPr/>
        </p:nvPicPr>
        <p:blipFill>
          <a:blip r:embed="rId3">
            <a:alphaModFix/>
          </a:blip>
          <a:stretch>
            <a:fillRect/>
          </a:stretch>
        </p:blipFill>
        <p:spPr>
          <a:xfrm>
            <a:off x="599949" y="976275"/>
            <a:ext cx="2912075" cy="1844975"/>
          </a:xfrm>
          <a:prstGeom prst="rect">
            <a:avLst/>
          </a:prstGeom>
          <a:noFill/>
          <a:ln>
            <a:noFill/>
          </a:ln>
        </p:spPr>
      </p:pic>
      <p:sp>
        <p:nvSpPr>
          <p:cNvPr id="101" name="Google Shape;101;p15"/>
          <p:cNvSpPr txBox="1"/>
          <p:nvPr/>
        </p:nvSpPr>
        <p:spPr>
          <a:xfrm>
            <a:off x="390550" y="2961500"/>
            <a:ext cx="80124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Learning Objectives: </a:t>
            </a:r>
            <a:endParaRPr sz="1800"/>
          </a:p>
          <a:p>
            <a:pPr marL="457200" lvl="0" indent="-342900" algn="l" rtl="0">
              <a:lnSpc>
                <a:spcPct val="115000"/>
              </a:lnSpc>
              <a:spcBef>
                <a:spcPts val="0"/>
              </a:spcBef>
              <a:spcAft>
                <a:spcPts val="0"/>
              </a:spcAft>
              <a:buClr>
                <a:schemeClr val="dk2"/>
              </a:buClr>
              <a:buSzPts val="1800"/>
              <a:buChar char="-"/>
            </a:pPr>
            <a:r>
              <a:rPr lang="en" sz="1800">
                <a:solidFill>
                  <a:schemeClr val="dk2"/>
                </a:solidFill>
              </a:rPr>
              <a:t>Determine if person qualifies for SB251 program.</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Determine what license or ID needed. </a:t>
            </a:r>
            <a:endParaRPr sz="1800">
              <a:solidFill>
                <a:schemeClr val="dk2"/>
              </a:solidFill>
            </a:endParaRPr>
          </a:p>
        </p:txBody>
      </p:sp>
      <p:sp>
        <p:nvSpPr>
          <p:cNvPr id="102" name="Google Shape;102;p15"/>
          <p:cNvSpPr txBox="1"/>
          <p:nvPr/>
        </p:nvSpPr>
        <p:spPr>
          <a:xfrm>
            <a:off x="1525625" y="3897025"/>
            <a:ext cx="5418900" cy="87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What to think about as you listen to the scenarios:</a:t>
            </a:r>
            <a:endParaRPr sz="1800"/>
          </a:p>
          <a:p>
            <a:pPr marL="457200" lvl="0" indent="-342900" algn="l" rtl="0">
              <a:spcBef>
                <a:spcPts val="0"/>
              </a:spcBef>
              <a:spcAft>
                <a:spcPts val="0"/>
              </a:spcAft>
              <a:buClr>
                <a:schemeClr val="dk2"/>
              </a:buClr>
              <a:buSzPts val="1800"/>
              <a:buChar char="-"/>
            </a:pPr>
            <a:r>
              <a:rPr lang="en" sz="1800">
                <a:solidFill>
                  <a:schemeClr val="dk2"/>
                </a:solidFill>
              </a:rPr>
              <a:t>If they qualify?</a:t>
            </a:r>
            <a:endParaRPr sz="1800">
              <a:solidFill>
                <a:schemeClr val="dk2"/>
              </a:solidFill>
            </a:endParaRPr>
          </a:p>
          <a:p>
            <a:pPr marL="457200" lvl="0" indent="-342900" algn="l" rtl="0">
              <a:spcBef>
                <a:spcPts val="0"/>
              </a:spcBef>
              <a:spcAft>
                <a:spcPts val="0"/>
              </a:spcAft>
              <a:buClr>
                <a:schemeClr val="dk2"/>
              </a:buClr>
              <a:buSzPts val="1800"/>
              <a:buChar char="-"/>
            </a:pPr>
            <a:r>
              <a:rPr lang="en" sz="1800">
                <a:solidFill>
                  <a:schemeClr val="dk2"/>
                </a:solidFill>
              </a:rPr>
              <a:t>What license or ID do they need?</a:t>
            </a:r>
            <a:endParaRPr sz="1800">
              <a:solidFill>
                <a:schemeClr val="dk2"/>
              </a:solidFill>
            </a:endParaRPr>
          </a:p>
        </p:txBody>
      </p:sp>
      <p:pic>
        <p:nvPicPr>
          <p:cNvPr id="103" name="Google Shape;103;p15"/>
          <p:cNvPicPr preferRelativeResize="0"/>
          <p:nvPr/>
        </p:nvPicPr>
        <p:blipFill>
          <a:blip r:embed="rId4">
            <a:alphaModFix/>
          </a:blip>
          <a:stretch>
            <a:fillRect/>
          </a:stretch>
        </p:blipFill>
        <p:spPr>
          <a:xfrm>
            <a:off x="7357151" y="3465225"/>
            <a:ext cx="914550" cy="138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10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1000"/>
                                        <p:tgtEl>
                                          <p:spTgt spid="9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1000"/>
                                        <p:tgtEl>
                                          <p:spTgt spid="1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1000"/>
                                        <p:tgtEl>
                                          <p:spTgt spid="102"/>
                                        </p:tgtEl>
                                      </p:cBhvr>
                                    </p:animEffect>
                                  </p:childTnLst>
                                </p:cTn>
                              </p:par>
                              <p:par>
                                <p:cTn id="24" presetID="10" presetClass="entr" presetSubtype="0" fill="hold" nodeType="with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Scenario 1:</a:t>
            </a:r>
            <a:endParaRPr sz="2400"/>
          </a:p>
        </p:txBody>
      </p:sp>
      <p:sp>
        <p:nvSpPr>
          <p:cNvPr id="109" name="Google Shape;109;p16"/>
          <p:cNvSpPr txBox="1">
            <a:spLocks noGrp="1"/>
          </p:cNvSpPr>
          <p:nvPr>
            <p:ph type="body" idx="1"/>
          </p:nvPr>
        </p:nvSpPr>
        <p:spPr>
          <a:xfrm>
            <a:off x="311700" y="1229875"/>
            <a:ext cx="4694400" cy="195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Anna is from England and is studying for a Master’s in Art Design through an Education Visa. She wants to be able to go downtown to the clubs with her classmates. She uses public transportation to get around town.</a:t>
            </a:r>
            <a:endParaRPr>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10" name="Google Shape;110;p16"/>
          <p:cNvPicPr preferRelativeResize="0"/>
          <p:nvPr/>
        </p:nvPicPr>
        <p:blipFill>
          <a:blip r:embed="rId3">
            <a:alphaModFix/>
          </a:blip>
          <a:stretch>
            <a:fillRect/>
          </a:stretch>
        </p:blipFill>
        <p:spPr>
          <a:xfrm>
            <a:off x="5341225" y="681046"/>
            <a:ext cx="3212225" cy="2139325"/>
          </a:xfrm>
          <a:prstGeom prst="rect">
            <a:avLst/>
          </a:prstGeom>
          <a:noFill/>
          <a:ln>
            <a:noFill/>
          </a:ln>
        </p:spPr>
      </p:pic>
      <p:sp>
        <p:nvSpPr>
          <p:cNvPr id="111" name="Google Shape;111;p16"/>
          <p:cNvSpPr txBox="1"/>
          <p:nvPr/>
        </p:nvSpPr>
        <p:spPr>
          <a:xfrm>
            <a:off x="347250" y="3233675"/>
            <a:ext cx="5563200" cy="10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Anna qualifies for an SB251 ID or Driver’s License. </a:t>
            </a:r>
            <a:endParaRPr sz="18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1000"/>
                                        <p:tgtEl>
                                          <p:spTgt spid="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1000"/>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fade">
                                      <p:cBhvr>
                                        <p:cTn id="18"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Scenario 2:</a:t>
            </a:r>
            <a:endParaRPr sz="2400"/>
          </a:p>
        </p:txBody>
      </p:sp>
      <p:sp>
        <p:nvSpPr>
          <p:cNvPr id="117" name="Google Shape;117;p17"/>
          <p:cNvSpPr txBox="1">
            <a:spLocks noGrp="1"/>
          </p:cNvSpPr>
          <p:nvPr>
            <p:ph type="body" idx="1"/>
          </p:nvPr>
        </p:nvSpPr>
        <p:spPr>
          <a:xfrm>
            <a:off x="3826875" y="1229875"/>
            <a:ext cx="5005500" cy="12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Ross was born in Mexico and is 20 years old. He wants to be able to drive his fellow farm-workers to the job site. He works as part of a migrant working group that travels from Mexico to work the harvest season before returning home. </a:t>
            </a:r>
            <a:endParaRPr/>
          </a:p>
        </p:txBody>
      </p:sp>
      <p:pic>
        <p:nvPicPr>
          <p:cNvPr id="118" name="Google Shape;118;p17"/>
          <p:cNvPicPr preferRelativeResize="0"/>
          <p:nvPr/>
        </p:nvPicPr>
        <p:blipFill>
          <a:blip r:embed="rId3">
            <a:alphaModFix/>
          </a:blip>
          <a:stretch>
            <a:fillRect/>
          </a:stretch>
        </p:blipFill>
        <p:spPr>
          <a:xfrm>
            <a:off x="228600" y="1135375"/>
            <a:ext cx="3291074" cy="2194050"/>
          </a:xfrm>
          <a:prstGeom prst="rect">
            <a:avLst/>
          </a:prstGeom>
          <a:noFill/>
          <a:ln>
            <a:noFill/>
          </a:ln>
        </p:spPr>
      </p:pic>
      <p:sp>
        <p:nvSpPr>
          <p:cNvPr id="119" name="Google Shape;119;p17"/>
          <p:cNvSpPr txBox="1"/>
          <p:nvPr/>
        </p:nvSpPr>
        <p:spPr>
          <a:xfrm>
            <a:off x="564275" y="3609850"/>
            <a:ext cx="5034900" cy="9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Ross qualifies for the program to get a Driver’s License, would need more information for a Commercial Drivers License. </a:t>
            </a:r>
            <a:endParaRPr sz="18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10" presetClass="entr" presetSubtype="0"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1000"/>
                                        <p:tgtEl>
                                          <p:spTgt spid="118"/>
                                        </p:tgtEl>
                                      </p:cBhvr>
                                    </p:animEffect>
                                  </p:childTnLst>
                                </p:cTn>
                              </p:par>
                              <p:par>
                                <p:cTn id="11" presetID="10" presetClass="entr" presetSubtype="0" fill="hold" nodeType="with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fade">
                                      <p:cBhvr>
                                        <p:cTn id="13" dur="1000"/>
                                        <p:tgtEl>
                                          <p:spTgt spid="1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Scenario 3:</a:t>
            </a:r>
            <a:endParaRPr sz="2400"/>
          </a:p>
        </p:txBody>
      </p:sp>
      <p:sp>
        <p:nvSpPr>
          <p:cNvPr id="125" name="Google Shape;125;p18"/>
          <p:cNvSpPr txBox="1">
            <a:spLocks noGrp="1"/>
          </p:cNvSpPr>
          <p:nvPr>
            <p:ph type="body" idx="1"/>
          </p:nvPr>
        </p:nvSpPr>
        <p:spPr>
          <a:xfrm>
            <a:off x="311700" y="1229875"/>
            <a:ext cx="4404900" cy="134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Arial"/>
                <a:ea typeface="Arial"/>
                <a:cs typeface="Arial"/>
                <a:sym typeface="Arial"/>
              </a:rPr>
              <a:t>Mia has dual citizenship in Canada and the US. She is 15 and is ready to start driving.</a:t>
            </a:r>
            <a:endParaRPr/>
          </a:p>
        </p:txBody>
      </p:sp>
      <p:pic>
        <p:nvPicPr>
          <p:cNvPr id="126" name="Google Shape;126;p18"/>
          <p:cNvPicPr preferRelativeResize="0"/>
          <p:nvPr/>
        </p:nvPicPr>
        <p:blipFill>
          <a:blip r:embed="rId3">
            <a:alphaModFix/>
          </a:blip>
          <a:stretch>
            <a:fillRect/>
          </a:stretch>
        </p:blipFill>
        <p:spPr>
          <a:xfrm>
            <a:off x="4792800" y="636800"/>
            <a:ext cx="4122600" cy="2748400"/>
          </a:xfrm>
          <a:prstGeom prst="rect">
            <a:avLst/>
          </a:prstGeom>
          <a:noFill/>
          <a:ln>
            <a:noFill/>
          </a:ln>
        </p:spPr>
      </p:pic>
      <p:sp>
        <p:nvSpPr>
          <p:cNvPr id="127" name="Google Shape;127;p18"/>
          <p:cNvSpPr txBox="1"/>
          <p:nvPr/>
        </p:nvSpPr>
        <p:spPr>
          <a:xfrm>
            <a:off x="376175" y="2770700"/>
            <a:ext cx="4080000" cy="12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Mia does not qualify for an SB251 minor driver’s license. </a:t>
            </a:r>
            <a:endParaRPr sz="180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100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fade">
                                      <p:cBhvr>
                                        <p:cTn id="13" dur="1000"/>
                                        <p:tgtEl>
                                          <p:spTgt spid="1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133700" y="184375"/>
            <a:ext cx="8808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Documents: Temporary Legal Immigrants</a:t>
            </a:r>
            <a:endParaRPr/>
          </a:p>
          <a:p>
            <a:pPr marL="0" lvl="0" indent="0" algn="l" rtl="0">
              <a:spcBef>
                <a:spcPts val="0"/>
              </a:spcBef>
              <a:spcAft>
                <a:spcPts val="0"/>
              </a:spcAft>
              <a:buNone/>
            </a:pPr>
            <a:endParaRPr/>
          </a:p>
        </p:txBody>
      </p:sp>
      <p:pic>
        <p:nvPicPr>
          <p:cNvPr id="133" name="Google Shape;133;p19"/>
          <p:cNvPicPr preferRelativeResize="0"/>
          <p:nvPr/>
        </p:nvPicPr>
        <p:blipFill>
          <a:blip r:embed="rId3">
            <a:alphaModFix/>
          </a:blip>
          <a:stretch>
            <a:fillRect/>
          </a:stretch>
        </p:blipFill>
        <p:spPr>
          <a:xfrm>
            <a:off x="533400" y="817399"/>
            <a:ext cx="8155675" cy="326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311700" y="292236"/>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3 DMVs Able to Process SB251 Applications for Undocument Immigrants</a:t>
            </a:r>
            <a:endParaRPr sz="2400" dirty="0"/>
          </a:p>
        </p:txBody>
      </p:sp>
      <p:pic>
        <p:nvPicPr>
          <p:cNvPr id="139" name="Google Shape;139;p20"/>
          <p:cNvPicPr preferRelativeResize="0"/>
          <p:nvPr/>
        </p:nvPicPr>
        <p:blipFill>
          <a:blip r:embed="rId3">
            <a:alphaModFix/>
          </a:blip>
          <a:stretch>
            <a:fillRect/>
          </a:stretch>
        </p:blipFill>
        <p:spPr>
          <a:xfrm>
            <a:off x="789709" y="1488851"/>
            <a:ext cx="7353300" cy="2724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11700" y="105200"/>
            <a:ext cx="85755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Documents: Undocumented Immigrants</a:t>
            </a:r>
            <a:endParaRPr/>
          </a:p>
        </p:txBody>
      </p:sp>
      <p:sp>
        <p:nvSpPr>
          <p:cNvPr id="145" name="Google Shape;145;p21"/>
          <p:cNvSpPr txBox="1">
            <a:spLocks noGrp="1"/>
          </p:cNvSpPr>
          <p:nvPr>
            <p:ph type="body" idx="1"/>
          </p:nvPr>
        </p:nvSpPr>
        <p:spPr>
          <a:xfrm>
            <a:off x="406075" y="4132300"/>
            <a:ext cx="8520600" cy="78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All Documents need to be in English. </a:t>
            </a:r>
            <a:endParaRPr/>
          </a:p>
        </p:txBody>
      </p:sp>
      <p:pic>
        <p:nvPicPr>
          <p:cNvPr id="146" name="Google Shape;146;p21"/>
          <p:cNvPicPr preferRelativeResize="0"/>
          <p:nvPr/>
        </p:nvPicPr>
        <p:blipFill>
          <a:blip r:embed="rId3">
            <a:alphaModFix/>
          </a:blip>
          <a:stretch>
            <a:fillRect/>
          </a:stretch>
        </p:blipFill>
        <p:spPr>
          <a:xfrm>
            <a:off x="1143000" y="636800"/>
            <a:ext cx="6838825" cy="3376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par>
                                <p:cTn id="8" presetID="10" presetClass="entr" presetSubtype="0"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1000"/>
                                        <p:tgtEl>
                                          <p:spTgt spid="146"/>
                                        </p:tgtEl>
                                      </p:cBhvr>
                                    </p:animEffect>
                                  </p:childTnLst>
                                </p:cTn>
                              </p:par>
                              <p:par>
                                <p:cTn id="11" presetID="10" presetClass="entr" presetSubtype="0" fill="hold" nodeType="withEffect">
                                  <p:stCondLst>
                                    <p:cond delay="0"/>
                                  </p:stCondLst>
                                  <p:childTnLst>
                                    <p:set>
                                      <p:cBhvr>
                                        <p:cTn id="12" dur="1" fill="hold">
                                          <p:stCondLst>
                                            <p:cond delay="0"/>
                                          </p:stCondLst>
                                        </p:cTn>
                                        <p:tgtEl>
                                          <p:spTgt spid="145"/>
                                        </p:tgtEl>
                                        <p:attrNameLst>
                                          <p:attrName>style.visibility</p:attrName>
                                        </p:attrNameLst>
                                      </p:cBhvr>
                                      <p:to>
                                        <p:strVal val="visible"/>
                                      </p:to>
                                    </p:set>
                                    <p:animEffect transition="in" filter="fade">
                                      <p:cBhvr>
                                        <p:cTn id="13"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On-screen Show (16:9)</PresentationFormat>
  <Paragraphs>85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Roboto</vt:lpstr>
      <vt:lpstr>Arial</vt:lpstr>
      <vt:lpstr>Geometric</vt:lpstr>
      <vt:lpstr>DMV SB251 License and IDs Training</vt:lpstr>
      <vt:lpstr>Who qualifies for SB251?</vt:lpstr>
      <vt:lpstr>What Licenses and IDs are covered by the SB251 program?</vt:lpstr>
      <vt:lpstr>Scenario 1:</vt:lpstr>
      <vt:lpstr>Scenario 2:</vt:lpstr>
      <vt:lpstr>Scenario 3:</vt:lpstr>
      <vt:lpstr>Required Documents: Temporary Legal Immigrants </vt:lpstr>
      <vt:lpstr>3 DMVs Able to Process SB251 Applications for Undocument Immigrants</vt:lpstr>
      <vt:lpstr>Required Documents: Undocumented Immigrants</vt:lpstr>
      <vt:lpstr>Scenario 1:</vt:lpstr>
      <vt:lpstr>Scenario 2:</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 SB251 License and IDs Training</dc:title>
  <dc:creator>Melbogan</dc:creator>
  <cp:lastModifiedBy>Melissa Suit</cp:lastModifiedBy>
  <cp:revision>1</cp:revision>
  <dcterms:modified xsi:type="dcterms:W3CDTF">2020-01-29T03:32:17Z</dcterms:modified>
</cp:coreProperties>
</file>